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3" r:id="rId2"/>
    <p:sldId id="279" r:id="rId3"/>
    <p:sldId id="278" r:id="rId4"/>
    <p:sldId id="291" r:id="rId5"/>
    <p:sldId id="276" r:id="rId6"/>
    <p:sldId id="257" r:id="rId7"/>
    <p:sldId id="275" r:id="rId8"/>
    <p:sldId id="280" r:id="rId9"/>
    <p:sldId id="317" r:id="rId10"/>
    <p:sldId id="281" r:id="rId11"/>
    <p:sldId id="284" r:id="rId12"/>
    <p:sldId id="285" r:id="rId13"/>
    <p:sldId id="286" r:id="rId14"/>
    <p:sldId id="287" r:id="rId15"/>
    <p:sldId id="288" r:id="rId16"/>
    <p:sldId id="289" r:id="rId17"/>
    <p:sldId id="297" r:id="rId18"/>
    <p:sldId id="294" r:id="rId19"/>
    <p:sldId id="295" r:id="rId20"/>
    <p:sldId id="296" r:id="rId21"/>
    <p:sldId id="298" r:id="rId22"/>
    <p:sldId id="300" r:id="rId23"/>
    <p:sldId id="301" r:id="rId24"/>
    <p:sldId id="302" r:id="rId25"/>
    <p:sldId id="303" r:id="rId26"/>
    <p:sldId id="310" r:id="rId27"/>
    <p:sldId id="311" r:id="rId28"/>
    <p:sldId id="312" r:id="rId29"/>
    <p:sldId id="315" r:id="rId30"/>
    <p:sldId id="316" r:id="rId31"/>
    <p:sldId id="318" r:id="rId32"/>
    <p:sldId id="320" r:id="rId33"/>
    <p:sldId id="321" r:id="rId34"/>
    <p:sldId id="29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51" autoAdjust="0"/>
    <p:restoredTop sz="92883" autoAdjust="0"/>
  </p:normalViewPr>
  <p:slideViewPr>
    <p:cSldViewPr>
      <p:cViewPr>
        <p:scale>
          <a:sx n="75" d="100"/>
          <a:sy n="75" d="100"/>
        </p:scale>
        <p:origin x="-2946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2DD48-F194-4093-84A5-5632ADF05DE0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9015C-5CD8-4E3F-9D2A-75E9DE7D4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00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9015C-5CD8-4E3F-9D2A-75E9DE7D43E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7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9E2880-98B0-F53E-5B8D-0FF1298D6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/>
          <a:lstStyle/>
          <a:p>
            <a:r>
              <a:rPr lang="ru-RU" sz="4400" b="1" dirty="0">
                <a:solidFill>
                  <a:srgbClr val="C00000"/>
                </a:solidFill>
              </a:rPr>
              <a:t>ЗАТО Видяево </a:t>
            </a:r>
            <a:endParaRPr lang="ru-RU" dirty="0"/>
          </a:p>
        </p:txBody>
      </p:sp>
      <p:pic>
        <p:nvPicPr>
          <p:cNvPr id="1026" name="Picture 2" descr="C:\Users\Korotkih\Desktop\98a40e31ad19acff7f75d7ed31de68e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91" y="1504353"/>
            <a:ext cx="4032448" cy="2686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5FC0F09-A590-B756-6812-0A26F2B2B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5771"/>
            <a:ext cx="3802910" cy="284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583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FCA44D-E599-25BA-6CF9-7EAE5B877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74638"/>
            <a:ext cx="8496944" cy="842307"/>
          </a:xfrm>
        </p:spPr>
        <p:txBody>
          <a:bodyPr>
            <a:normAutofit/>
          </a:bodyPr>
          <a:lstStyle/>
          <a:p>
            <a:r>
              <a:rPr lang="ru-RU" b="1" i="0" dirty="0">
                <a:solidFill>
                  <a:srgbClr val="C00000"/>
                </a:solidFill>
                <a:effectLst/>
              </a:rPr>
              <a:t>Начало строительства базы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CEA9361-1302-35D2-3DD3-5F618D1AB5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4000069" cy="2665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D9A627C-61F5-FD61-0BB3-DC3B18914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17328"/>
            <a:ext cx="4008389" cy="2558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95BA6A5-2E7D-5491-063F-43A8BC302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230351"/>
            <a:ext cx="5978473" cy="2396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857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420163-F2FF-3D11-1DF7-FE06CDD08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>
            <a:normAutofit/>
          </a:bodyPr>
          <a:lstStyle/>
          <a:p>
            <a:r>
              <a:rPr lang="ru-RU" b="1" i="0" dirty="0">
                <a:solidFill>
                  <a:srgbClr val="C00000"/>
                </a:solidFill>
                <a:effectLst/>
              </a:rPr>
              <a:t>Становление базы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DDE388F-FC38-5AE6-BE9E-3D9EA7218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72" y="1124744"/>
            <a:ext cx="3550105" cy="2361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AD86794-CDC9-2EC8-C099-4EE2486E1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34" y="1124744"/>
            <a:ext cx="3778249" cy="2361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D3B63D7-DE74-51ED-C51E-327D5178BB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044" y="3817654"/>
            <a:ext cx="4179912" cy="2765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1111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AE99731-6D24-48C9-AD83-8D9F1786B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55374"/>
            <a:ext cx="7879264" cy="850868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rgbClr val="C00000"/>
                </a:solidFill>
                <a:effectLst/>
              </a:rPr>
              <a:t>90-е </a:t>
            </a:r>
            <a:r>
              <a:rPr lang="ru-RU" sz="3600" b="1" i="0" dirty="0" smtClean="0">
                <a:solidFill>
                  <a:srgbClr val="C00000"/>
                </a:solidFill>
                <a:effectLst/>
              </a:rPr>
              <a:t>годы - </a:t>
            </a:r>
            <a:r>
              <a:rPr lang="ru-RU" sz="36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времена перемен и неопределенности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2AA08A8-DB10-A2AC-AF39-2CEC2404D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03" y="1397724"/>
            <a:ext cx="3521897" cy="2006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3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A9C975D-3D3B-5A3C-C2B8-A8A1E82F9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00" y="1397724"/>
            <a:ext cx="3387856" cy="2177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3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968FFAA-1941-9AB0-7365-D97CCE0262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2" r="3157" b="6948"/>
          <a:stretch/>
        </p:blipFill>
        <p:spPr>
          <a:xfrm>
            <a:off x="5268683" y="4077072"/>
            <a:ext cx="3465426" cy="2284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3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C2B643D-5E16-29E4-B6F8-DD60CDE5D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95906"/>
            <a:ext cx="4519586" cy="2993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3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7528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FC1590-7BF6-443D-F1CA-FA964D60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88640"/>
            <a:ext cx="5976663" cy="634082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rgbClr val="C00000"/>
                </a:solidFill>
                <a:effectLst/>
              </a:rPr>
              <a:t>Сложные времена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5FDE68EF-9C1C-D773-CB99-994B4FCC4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537003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838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9C0FE2-F99E-11D0-9F94-4601BF3D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176"/>
            <a:ext cx="9144000" cy="63408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Трагические периоды в истории Видяево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3EB2C93-C0F9-7887-383F-1CDBE75547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2954281"/>
            <a:ext cx="2526620" cy="383866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4A6FB31-7EE2-7525-FEA7-4ECDAF890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608117"/>
            <a:ext cx="2553186" cy="228829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7DA06B1-AE2A-7C6A-969A-1B88D72117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87" y="3894773"/>
            <a:ext cx="5066969" cy="285017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7FBBF9E-974C-39C9-3AEC-49257BA2B9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01" y="714677"/>
            <a:ext cx="4606539" cy="306262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56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11F471D-481A-BC0B-EBAA-A362CDB40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21" y="764541"/>
            <a:ext cx="3672279" cy="244665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355DD98-3F4C-1C09-85A5-8A82AB69E8B0}"/>
              </a:ext>
            </a:extLst>
          </p:cNvPr>
          <p:cNvSpPr txBox="1"/>
          <p:nvPr/>
        </p:nvSpPr>
        <p:spPr>
          <a:xfrm>
            <a:off x="0" y="-12803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i="0" dirty="0">
                <a:solidFill>
                  <a:srgbClr val="C00000"/>
                </a:solidFill>
                <a:effectLst/>
                <a:latin typeface="+mj-lt"/>
              </a:rPr>
              <a:t>    Видяево в настоящее время </a:t>
            </a:r>
            <a:endParaRPr lang="ru-RU" sz="4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122" name="Picture 2" descr="C:\Users\Korotkih\Desktop\ee1ec72b71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6320"/>
            <a:ext cx="4772348" cy="268205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ACD796E-C119-326C-BE97-127B630220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469083"/>
            <a:ext cx="3643359" cy="27325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8038FA5-5F83-C701-6397-2CF855AEC3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87043"/>
            <a:ext cx="4772348" cy="322443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170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5B604D-FD69-C227-F652-D15873BB5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464"/>
            <a:ext cx="9144000" cy="712160"/>
          </a:xfrm>
        </p:spPr>
        <p:txBody>
          <a:bodyPr>
            <a:normAutofit fontScale="90000"/>
          </a:bodyPr>
          <a:lstStyle/>
          <a:p>
            <a:r>
              <a:rPr lang="ru-RU" sz="4400" b="1" i="0" dirty="0">
                <a:solidFill>
                  <a:srgbClr val="C00000"/>
                </a:solidFill>
                <a:effectLst/>
              </a:rPr>
              <a:t>Видяево в настоящее время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6088E56-2D9A-8802-91B5-A078B27B3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836712"/>
            <a:ext cx="3456384" cy="533196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i="0" dirty="0">
                <a:solidFill>
                  <a:srgbClr val="000000"/>
                </a:solidFill>
                <a:effectLst/>
              </a:rPr>
              <a:t>В настоящее время Видяево является местом базирования 11 эскадры подводных лодок, 7-ой дивизии подводных лодок. Постоянное место приписки в гарнизоне имеют: АПЛ «Кострома», проект </a:t>
            </a:r>
            <a:r>
              <a:rPr lang="ru-RU" sz="2000" i="0" dirty="0" smtClean="0">
                <a:solidFill>
                  <a:srgbClr val="000000"/>
                </a:solidFill>
                <a:effectLst/>
              </a:rPr>
              <a:t>945 (в составе </a:t>
            </a:r>
            <a:r>
              <a:rPr lang="ru-RU" sz="2000" i="0" dirty="0">
                <a:solidFill>
                  <a:srgbClr val="000000"/>
                </a:solidFill>
                <a:effectLst/>
              </a:rPr>
              <a:t>с 1987 </a:t>
            </a:r>
            <a:r>
              <a:rPr lang="ru-RU" sz="2000" i="0" dirty="0" smtClean="0">
                <a:solidFill>
                  <a:srgbClr val="000000"/>
                </a:solidFill>
                <a:effectLst/>
              </a:rPr>
              <a:t>года), </a:t>
            </a:r>
            <a:r>
              <a:rPr lang="ru-RU" sz="2000" i="0" dirty="0">
                <a:solidFill>
                  <a:srgbClr val="000000"/>
                </a:solidFill>
                <a:effectLst/>
              </a:rPr>
              <a:t>АПЛ «Псков», проект </a:t>
            </a:r>
            <a:r>
              <a:rPr lang="ru-RU" sz="2000" i="0" dirty="0" smtClean="0">
                <a:solidFill>
                  <a:srgbClr val="000000"/>
                </a:solidFill>
                <a:effectLst/>
              </a:rPr>
              <a:t>945А </a:t>
            </a:r>
            <a:r>
              <a:rPr lang="ru-RU" sz="2000" dirty="0" smtClean="0">
                <a:solidFill>
                  <a:srgbClr val="000000"/>
                </a:solidFill>
              </a:rPr>
              <a:t>(в</a:t>
            </a:r>
            <a:r>
              <a:rPr lang="ru-RU" sz="200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000" i="0" dirty="0">
                <a:solidFill>
                  <a:srgbClr val="000000"/>
                </a:solidFill>
                <a:effectLst/>
              </a:rPr>
              <a:t>составе с 1993 </a:t>
            </a:r>
            <a:r>
              <a:rPr lang="ru-RU" sz="2000" i="0" dirty="0" smtClean="0">
                <a:solidFill>
                  <a:srgbClr val="000000"/>
                </a:solidFill>
                <a:effectLst/>
              </a:rPr>
              <a:t>года), </a:t>
            </a:r>
            <a:r>
              <a:rPr lang="ru-RU" sz="2000" i="0" dirty="0">
                <a:solidFill>
                  <a:srgbClr val="000000"/>
                </a:solidFill>
                <a:effectLst/>
              </a:rPr>
              <a:t>АПЛ «Нижний Новгород», проект </a:t>
            </a:r>
            <a:r>
              <a:rPr lang="ru-RU" sz="2000" i="0" dirty="0" smtClean="0">
                <a:solidFill>
                  <a:srgbClr val="000000"/>
                </a:solidFill>
                <a:effectLst/>
              </a:rPr>
              <a:t>945А </a:t>
            </a:r>
            <a:r>
              <a:rPr lang="ru-RU" sz="2000" dirty="0" smtClean="0">
                <a:solidFill>
                  <a:srgbClr val="000000"/>
                </a:solidFill>
              </a:rPr>
              <a:t>(в</a:t>
            </a:r>
            <a:r>
              <a:rPr lang="ru-RU" sz="200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000" i="0" dirty="0">
                <a:solidFill>
                  <a:srgbClr val="000000"/>
                </a:solidFill>
                <a:effectLst/>
              </a:rPr>
              <a:t>составе с 1990 </a:t>
            </a:r>
            <a:r>
              <a:rPr lang="ru-RU" sz="2000" i="0" dirty="0" smtClean="0">
                <a:solidFill>
                  <a:srgbClr val="000000"/>
                </a:solidFill>
                <a:effectLst/>
              </a:rPr>
              <a:t>года), </a:t>
            </a:r>
            <a:r>
              <a:rPr lang="ru-RU" sz="2000" i="0" dirty="0">
                <a:solidFill>
                  <a:srgbClr val="000000"/>
                </a:solidFill>
                <a:effectLst/>
              </a:rPr>
              <a:t>АПЛ «Даниил Московский», проект </a:t>
            </a:r>
            <a:r>
              <a:rPr lang="ru-RU" sz="2000" i="0" dirty="0" smtClean="0">
                <a:solidFill>
                  <a:srgbClr val="000000"/>
                </a:solidFill>
                <a:effectLst/>
              </a:rPr>
              <a:t>671РТМК </a:t>
            </a:r>
            <a:r>
              <a:rPr lang="ru-RU" sz="2000" dirty="0" smtClean="0">
                <a:solidFill>
                  <a:srgbClr val="000000"/>
                </a:solidFill>
              </a:rPr>
              <a:t>(в</a:t>
            </a:r>
            <a:r>
              <a:rPr lang="ru-RU" sz="200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000" i="0" dirty="0">
                <a:solidFill>
                  <a:srgbClr val="000000"/>
                </a:solidFill>
                <a:effectLst/>
              </a:rPr>
              <a:t>составе с 1990 </a:t>
            </a:r>
            <a:r>
              <a:rPr lang="ru-RU" sz="2000" i="0" dirty="0" smtClean="0">
                <a:solidFill>
                  <a:srgbClr val="000000"/>
                </a:solidFill>
                <a:effectLst/>
              </a:rPr>
              <a:t>года); </a:t>
            </a:r>
            <a:r>
              <a:rPr lang="ru-RU" sz="2000" i="0" dirty="0">
                <a:solidFill>
                  <a:srgbClr val="000000"/>
                </a:solidFill>
                <a:effectLst/>
              </a:rPr>
              <a:t>АПЛ «Тамбов», проекта </a:t>
            </a:r>
            <a:r>
              <a:rPr lang="ru-RU" sz="2000" i="0" dirty="0" smtClean="0">
                <a:solidFill>
                  <a:srgbClr val="000000"/>
                </a:solidFill>
                <a:effectLst/>
              </a:rPr>
              <a:t>671РТМК </a:t>
            </a:r>
            <a:r>
              <a:rPr lang="ru-RU" sz="2000" dirty="0" smtClean="0">
                <a:solidFill>
                  <a:srgbClr val="000000"/>
                </a:solidFill>
              </a:rPr>
              <a:t>(в</a:t>
            </a:r>
            <a:r>
              <a:rPr lang="ru-RU" sz="200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000" i="0" dirty="0">
                <a:solidFill>
                  <a:srgbClr val="000000"/>
                </a:solidFill>
                <a:effectLst/>
              </a:rPr>
              <a:t>составе с 1992 </a:t>
            </a:r>
            <a:r>
              <a:rPr lang="ru-RU" sz="2000" i="0" dirty="0" smtClean="0">
                <a:solidFill>
                  <a:srgbClr val="000000"/>
                </a:solidFill>
                <a:effectLst/>
              </a:rPr>
              <a:t>года). </a:t>
            </a:r>
            <a:endParaRPr lang="ru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BC2B263-0B61-8F3A-FB78-3E7AE397A779}"/>
              </a:ext>
            </a:extLst>
          </p:cNvPr>
          <p:cNvSpPr txBox="1"/>
          <p:nvPr/>
        </p:nvSpPr>
        <p:spPr>
          <a:xfrm>
            <a:off x="4201943" y="4149080"/>
            <a:ext cx="4572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i="0" dirty="0">
                <a:solidFill>
                  <a:srgbClr val="C00000"/>
                </a:solidFill>
                <a:effectLst/>
              </a:rPr>
              <a:t>Гарнизон Видяево, появившийся на карте в разгар холодной войны, до настоящего времени является важной составляющей в обеспечении безопасности страны. Надежно защищает и морские границы России с севера. 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98CC4F2-DDEF-9521-6FA6-5A9D397DA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43" y="764703"/>
            <a:ext cx="4318139" cy="2917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3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5593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245"/>
            <a:ext cx="9144000" cy="87447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ДОСТОПРИМЕЧАТЕЛЬНОСТИ</a:t>
            </a:r>
          </a:p>
        </p:txBody>
      </p:sp>
      <p:pic>
        <p:nvPicPr>
          <p:cNvPr id="1029" name="Picture 5" descr="C:\Users\Korotkih\Desktop\ЗАТО Видяево\м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772" y="1001808"/>
            <a:ext cx="2108456" cy="281127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orotkih\Desktop\ЗАТО Видяево\ви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7" y="1007778"/>
            <a:ext cx="2971249" cy="227762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Korotkih\Desktop\ЗАТО Видяево\preview_420d232a5c74d37dc00dc9ca8c6c4b3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7" y="3501008"/>
            <a:ext cx="2972365" cy="1992117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Korotkih\Desktop\ЗАТО Видяево\f_c2RlbGFub3VuYXMucnUvdXBsb2Fkcy82LzQvNjQyMTU0NTU1NjE3MV9vcmlnLmpwZWc_X19pZD0xMTU0NzY=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869" y="3285406"/>
            <a:ext cx="3149952" cy="205134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Korotkih\Desktop\ЗАТО Видяево\07b3e42af1_author_photo_DSC_07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869" y="1001808"/>
            <a:ext cx="3149952" cy="209213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Korotkih\Desktop\ЗАТО Видяево\f_d3d3LnphdG92aWQucnUvdXAvUGFnZXMvZm90by9JbWFnZXNQYW1heXRuaWsvRFNDMDAyOTguSlBHP19faWQ9NDMwNQ==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399" y="4005064"/>
            <a:ext cx="2394012" cy="179550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5F8C41-4174-111F-FD33-3E401AE29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0"/>
            <a:ext cx="6660232" cy="76957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Музей Видяево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E6E3D43A-A147-0343-FC3F-0777387C5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 t="5936" r="3855"/>
          <a:stretch/>
        </p:blipFill>
        <p:spPr>
          <a:xfrm>
            <a:off x="2832858" y="855133"/>
            <a:ext cx="3466417" cy="280833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61FFD9E-F0CD-4E5C-8C42-A5739443B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12" y="840887"/>
            <a:ext cx="2483769" cy="331169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839DF82-6FF0-8B73-EA24-D2C57F4F3F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7" y="2710356"/>
            <a:ext cx="2541632" cy="1906224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DCFF20C-7CFA-18A9-13EE-FF2D5E3238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58" y="3749029"/>
            <a:ext cx="3413722" cy="256029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DF1F965-1491-B646-CB1A-BBE70953FC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42" y="4360406"/>
            <a:ext cx="2502540" cy="187690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5B7BACC2-410D-C65A-6D9E-A611F3DA30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" t="3498" r="35251" b="19051"/>
          <a:stretch/>
        </p:blipFill>
        <p:spPr>
          <a:xfrm>
            <a:off x="204747" y="73364"/>
            <a:ext cx="2541632" cy="254163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3178EFD-5D8D-57C5-3BF7-AC2022F417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7" y="4723519"/>
            <a:ext cx="2541632" cy="190622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633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44D8D938-E7B7-FE6A-C177-47C7F37BC1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67544" y="908720"/>
            <a:ext cx="8424936" cy="58034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4761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lang="ru-RU" altLang="ru-RU" sz="1600" b="1" dirty="0"/>
              <a:t>Дубовой Сергей Михайлович</a:t>
            </a:r>
            <a:r>
              <a:rPr lang="ru-RU" altLang="ru-RU" sz="1600" dirty="0"/>
              <a:t> (род. 08.10.1952) — председатель Мурманской областной думы VI созыва, офицер-подводник, капитан 1-го ранга. Первый Глава ЗАТО Видяево.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lang="ru-RU" altLang="ru-RU" sz="1600" b="1" dirty="0"/>
              <a:t>Виноградов Вячеслав Тимофеевич</a:t>
            </a:r>
            <a:r>
              <a:rPr lang="ru-RU" altLang="ru-RU" sz="1600" dirty="0"/>
              <a:t> (1930—2008) — советский военный моряк-подводник, капитан 1-го ранга, участник самого дальнего в истории ВМФ подводного перехода, Герой Советского Союза.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ru-RU" altLang="ru-RU" sz="1600" b="1" dirty="0" err="1"/>
              <a:t>Петелин</a:t>
            </a:r>
            <a:r>
              <a:rPr lang="ru-RU" altLang="ru-RU" sz="1600" b="1" dirty="0"/>
              <a:t> Александр Иванович</a:t>
            </a:r>
            <a:r>
              <a:rPr lang="ru-RU" altLang="ru-RU" sz="1600" dirty="0"/>
              <a:t> (1913—1987) — советский военачальник,  </a:t>
            </a:r>
            <a:r>
              <a:rPr lang="ru-RU" altLang="ru-RU" sz="1600" dirty="0" smtClean="0"/>
              <a:t> вице-адмирал</a:t>
            </a:r>
            <a:r>
              <a:rPr lang="ru-RU" altLang="ru-RU" sz="1600" dirty="0"/>
              <a:t>, в должности командующего 1-й флотилией подводных </a:t>
            </a:r>
            <a:r>
              <a:rPr lang="ru-RU" altLang="ru-RU" sz="1600" dirty="0"/>
              <a:t>лодок Северного флота в </a:t>
            </a:r>
            <a:r>
              <a:rPr lang="ru-RU" altLang="ru-RU" sz="1600" dirty="0" smtClean="0"/>
              <a:t>1962 </a:t>
            </a:r>
            <a:r>
              <a:rPr lang="ru-RU" altLang="ru-RU" sz="1600" dirty="0"/>
              <a:t>году возглавивший первый в истории ВМФ СССР поход подводной лодки к Северному полюсу, Герой Советского Союза. Стоял у истоков образования населенного пункта на берегу губы </a:t>
            </a:r>
            <a:r>
              <a:rPr lang="ru-RU" altLang="ru-RU" sz="1600" dirty="0" err="1"/>
              <a:t>Урица</a:t>
            </a:r>
            <a:r>
              <a:rPr lang="ru-RU" altLang="ru-RU" sz="1600" dirty="0"/>
              <a:t> (ныне ЗАТО Видяево).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Самсонов Станислав Павлович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 (1932—2006) — советский офицер-подводник, капитан 1-го ранга, командир электромеханической боевой части атомной подводной лодки «К-116», участник первого в истории ВМФ трансокеанского перехода атомных подводных лодок с Северного на Тихоокеанский флот, начальник кафедры специальной электротехники Черноморского высшего военно-морского училища имени П. С. Нахимова, Герой Советского Союза.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Кузьмин Сергей Викторович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 (род. 03.06.1955) — российский военачальник, вице-адмирал, Герой Российской Федерации.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C28DE2-B262-4141-DD12-740D605FB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76672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Известные люди,</a:t>
            </a:r>
            <a:r>
              <a:rPr lang="ru-RU" b="0" i="0" dirty="0">
                <a:solidFill>
                  <a:srgbClr val="C00000"/>
                </a:solidFill>
                <a:effectLst/>
              </a:rPr>
              <a:t> жившие в Видяево</a:t>
            </a:r>
            <a:r>
              <a:rPr lang="ru-RU" b="0" i="0" dirty="0">
                <a:solidFill>
                  <a:srgbClr val="C00000"/>
                </a:solidFill>
                <a:effectLst/>
                <a:latin typeface="Linux Libertine"/>
              </a:rPr>
              <a:t/>
            </a:r>
            <a:br>
              <a:rPr lang="ru-RU" b="0" i="0" dirty="0">
                <a:solidFill>
                  <a:srgbClr val="C00000"/>
                </a:solidFill>
                <a:effectLst/>
                <a:latin typeface="Linux Libertine"/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3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0597E0-FBC6-C43B-BDA0-D688CDA64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Географическое положение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AC430840-3DB1-180C-D19C-3712C4E3E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8" y="836712"/>
            <a:ext cx="7848872" cy="5886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871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B6CF3D0-5EC0-3586-E90F-959B1767D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28592"/>
          </a:xfrm>
        </p:spPr>
        <p:txBody>
          <a:bodyPr>
            <a:normAutofit fontScale="40000" lnSpcReduction="20000"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4200" b="1" i="0" u="none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Лячин</a:t>
            </a:r>
            <a:r>
              <a:rPr kumimoji="0" lang="ru-RU" altLang="ru-RU" sz="42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Геннадий Петрович</a:t>
            </a:r>
            <a:r>
              <a:rPr kumimoji="0" lang="ru-RU" altLang="ru-RU" sz="42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 (1955—2000) — командир подводной лодки «К-141» «Курск», капитан 1-го ранга, Герой Российской Федерации (2000, посмертно).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4200" b="1" i="0" u="none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Бурсук</a:t>
            </a:r>
            <a:r>
              <a:rPr kumimoji="0" lang="ru-RU" altLang="ru-RU" sz="42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Виктор Иосифович</a:t>
            </a:r>
            <a:r>
              <a:rPr kumimoji="0" lang="ru-RU" altLang="ru-RU" sz="42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 (род. 09.04.1958) — советский и российский военно-морской деятель, вице-адмирал, лауреат Государственной премии РФ, кандидат технических наук.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42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Гришин Фёдор Никитович</a:t>
            </a:r>
            <a:r>
              <a:rPr kumimoji="0" lang="ru-RU" altLang="ru-RU" sz="42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 (1913—1979) — советский военачальник, контр-адмирал, участник советско-японской войны. Стоял у истоков образования населенного пункта на берегу губы </a:t>
            </a:r>
            <a:r>
              <a:rPr kumimoji="0" lang="ru-RU" altLang="ru-RU" sz="4200" b="0" i="0" u="none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Урица</a:t>
            </a:r>
            <a:r>
              <a:rPr kumimoji="0" lang="ru-RU" altLang="ru-RU" sz="42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(ныне ЗАТО Видяево).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42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Дронин Пётр Степанович </a:t>
            </a:r>
            <a:r>
              <a:rPr kumimoji="0" lang="ru-RU" altLang="ru-RU" sz="42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(1922—2010) — советский военачальник, вице-адмирал. В 1957 г. на дизельной подводной лодке впервые в СССР совершил подледное плавание. В последние годы службы был заместителем начальника Каспийского высшего военно-морского училища в Баку и заместителем начальника Севастопольского высшего военно-морского училища им. П. С. Нахимова.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42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Федотенков Александр Николаевич</a:t>
            </a:r>
            <a:r>
              <a:rPr kumimoji="0" lang="ru-RU" altLang="ru-RU" sz="42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 — (род. 07.01.1959) — российский военачальник, вице-адмирал, заместитель Главнокомандующего Военно-морским флотом России (2013—2018), командующий Черноморским флотом ВМФ России (2011—2013).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42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Шевченко Анатолий Иванович </a:t>
            </a:r>
            <a:r>
              <a:rPr kumimoji="0" lang="ru-RU" altLang="ru-RU" sz="42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(род. 12.02.1941) — советский и российский военачальник, вице-адмирал, единственный российский подводник, совершивший три похода к Северному полюсу и к полюсу недоступности.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C8F8892C-BD4D-BFFC-C984-0B5E95B85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Известные люди,</a:t>
            </a:r>
            <a:r>
              <a:rPr lang="ru-RU" b="0" i="0" dirty="0">
                <a:solidFill>
                  <a:srgbClr val="C00000"/>
                </a:solidFill>
                <a:effectLst/>
              </a:rPr>
              <a:t> жившие в Видяево</a:t>
            </a:r>
            <a:r>
              <a:rPr lang="ru-RU" b="0" i="0" dirty="0">
                <a:solidFill>
                  <a:srgbClr val="000000"/>
                </a:solidFill>
                <a:effectLst/>
                <a:latin typeface="Linux Libertine"/>
              </a:rPr>
              <a:t/>
            </a:r>
            <a:br>
              <a:rPr lang="ru-RU" b="0" i="0" dirty="0">
                <a:solidFill>
                  <a:srgbClr val="000000"/>
                </a:solidFill>
                <a:effectLst/>
                <a:latin typeface="Linux Libertine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76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533758"/>
            <a:ext cx="9289032" cy="114300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КАНДАЛАКША –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город у Белого моря</a:t>
            </a:r>
            <a:r>
              <a:rPr lang="ru-RU" sz="4800" b="1" dirty="0">
                <a:solidFill>
                  <a:srgbClr val="FF0000"/>
                </a:solidFill>
              </a:rPr>
              <a:t/>
            </a:r>
            <a:br>
              <a:rPr lang="ru-RU" sz="4800" b="1" dirty="0">
                <a:solidFill>
                  <a:srgbClr val="FF0000"/>
                </a:solidFill>
              </a:rPr>
            </a:b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" b="1474"/>
          <a:stretch/>
        </p:blipFill>
        <p:spPr>
          <a:xfrm>
            <a:off x="593558" y="1497547"/>
            <a:ext cx="8028891" cy="532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7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0597E0-FBC6-C43B-BDA0-D688CDA64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Географическое положение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5"/>
          <a:stretch/>
        </p:blipFill>
        <p:spPr>
          <a:xfrm>
            <a:off x="817161" y="748118"/>
            <a:ext cx="7674381" cy="6120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03358" y="4544616"/>
            <a:ext cx="1008112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/>
              <a:t>Кандалакша</a:t>
            </a:r>
          </a:p>
        </p:txBody>
      </p:sp>
      <p:sp>
        <p:nvSpPr>
          <p:cNvPr id="5" name="Овал 4"/>
          <p:cNvSpPr/>
          <p:nvPr/>
        </p:nvSpPr>
        <p:spPr>
          <a:xfrm>
            <a:off x="3059832" y="4725144"/>
            <a:ext cx="144016" cy="144016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71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EE3F6E-AD71-CE95-626E-A40780EF1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0" y="36703"/>
            <a:ext cx="9144000" cy="634082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C00000"/>
                </a:solidFill>
                <a:cs typeface="Calibri" panose="020F0502020204030204" pitchFamily="34" charset="0"/>
              </a:rPr>
              <a:t>Символика города Кандалакша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2C87CF9-BA76-4CDE-8B91-2A55AEEE4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92" y="997817"/>
            <a:ext cx="8285308" cy="1396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i="0" dirty="0">
                <a:solidFill>
                  <a:srgbClr val="800000"/>
                </a:solidFill>
                <a:effectLst/>
              </a:rPr>
              <a:t> </a:t>
            </a:r>
            <a:endParaRPr lang="ru-RU" dirty="0"/>
          </a:p>
        </p:txBody>
      </p:sp>
      <p:pic>
        <p:nvPicPr>
          <p:cNvPr id="2050" name="Picture 2" descr="C:\Users\Korotkih\Desktop\кандал\Flag_of_Kandalaksha_(Murmansk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09101"/>
            <a:ext cx="3433456" cy="22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133956" y="4740585"/>
            <a:ext cx="3923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 </a:t>
            </a:r>
            <a:r>
              <a:rPr lang="ru-RU" dirty="0"/>
              <a:t>Изображенный в гербе карбас - самое распространенное в прошлом</a:t>
            </a:r>
            <a:r>
              <a:rPr lang="en-US" dirty="0"/>
              <a:t> </a:t>
            </a:r>
            <a:r>
              <a:rPr lang="ru-RU" dirty="0"/>
              <a:t>судно поморов символизирует традиционность рыбного промысла.</a:t>
            </a:r>
            <a:br>
              <a:rPr lang="ru-RU" dirty="0"/>
            </a:b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3718679"/>
            <a:ext cx="44983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Символика летящей птицы многозначна: </a:t>
            </a:r>
            <a:br>
              <a:rPr lang="ru-RU" dirty="0"/>
            </a:br>
            <a:r>
              <a:rPr lang="ru-RU" dirty="0"/>
              <a:t>- уникальная природа северного края богата не только морскими обитателями, леса полны зверей, разнообразен мир пернатых.</a:t>
            </a:r>
            <a:br>
              <a:rPr lang="ru-RU" dirty="0"/>
            </a:br>
            <a:r>
              <a:rPr lang="ru-RU" dirty="0"/>
              <a:t>- летящая птица </a:t>
            </a:r>
            <a:r>
              <a:rPr lang="ru-RU" dirty="0" smtClean="0"/>
              <a:t>- символ </a:t>
            </a:r>
            <a:r>
              <a:rPr lang="ru-RU" dirty="0"/>
              <a:t>свободолюбия, независимости, движения вперед, творческого озарения.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54672" y="3366724"/>
            <a:ext cx="28352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Дата принятия:</a:t>
            </a:r>
            <a:r>
              <a:rPr lang="ru-RU" dirty="0"/>
              <a:t>26.02.2008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685490"/>
            <a:ext cx="198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Флаг Кандалакши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4413944"/>
            <a:ext cx="2775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Дата принятия:</a:t>
            </a:r>
            <a:r>
              <a:rPr lang="ru-RU" dirty="0"/>
              <a:t>26.02.2008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48008" y="758839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Геральдика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51FD616-BD46-DA50-876C-FACB52C3D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91" y="1066827"/>
            <a:ext cx="3164257" cy="3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9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D655E6-2D67-9BB5-1116-D83AE955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72" y="9636"/>
            <a:ext cx="8219256" cy="850106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Население Кандалакши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034152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Общая численность населения Кандалакши на 2022-2023 год</a:t>
            </a:r>
          </a:p>
        </p:txBody>
      </p:sp>
      <p:pic>
        <p:nvPicPr>
          <p:cNvPr id="1026" name="Picture 2" descr="C:\Users\Korotkih\Desktop\kandalakshan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5" b="12479"/>
          <a:stretch/>
        </p:blipFill>
        <p:spPr bwMode="auto">
          <a:xfrm>
            <a:off x="1331640" y="1465094"/>
            <a:ext cx="6480720" cy="392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5445224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Общая численность жителей на 2022 год составляла 29,1 тысяч человек.</a:t>
            </a:r>
          </a:p>
          <a:p>
            <a:r>
              <a:rPr lang="ru-RU" dirty="0"/>
              <a:t>Данные </a:t>
            </a:r>
            <a:r>
              <a:rPr lang="ru-RU" dirty="0" smtClean="0"/>
              <a:t> </a:t>
            </a:r>
            <a:r>
              <a:rPr lang="ru-RU" dirty="0"/>
              <a:t>графика показывают стабильное снижение численности населения с 35654 человек в 2010 году до 29138 человек в 2022 году.</a:t>
            </a:r>
          </a:p>
        </p:txBody>
      </p:sp>
    </p:spTree>
    <p:extLst>
      <p:ext uri="{BB962C8B-B14F-4D97-AF65-F5344CB8AC3E}">
        <p14:creationId xmlns:p14="http://schemas.microsoft.com/office/powerpoint/2010/main" val="275944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827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История Кандалакши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E4CEC12-88DD-51F9-77E2-FEDE4DB99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27" y="1337786"/>
            <a:ext cx="3533404" cy="260588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57F652E-3A33-FB3F-9A15-80B21F11CE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27" y="4060918"/>
            <a:ext cx="3533404" cy="233916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6A4FB71-2886-8806-7C3D-6FBD039EC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34" y="1417638"/>
            <a:ext cx="3357375" cy="498244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71015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5631" y="116632"/>
            <a:ext cx="8208912" cy="685800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accent2"/>
                </a:solidFill>
              </a:rPr>
              <a:t>Основные даты Кандалакши.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4824536"/>
          </a:xfrm>
        </p:spPr>
        <p:txBody>
          <a:bodyPr>
            <a:noAutofit/>
          </a:bodyPr>
          <a:lstStyle/>
          <a:p>
            <a:r>
              <a:rPr lang="ru-RU" sz="2000" dirty="0"/>
              <a:t> X-XI век - в начальной летописи упоминается народ "урмане" рядом со "свеями" (шведами).</a:t>
            </a:r>
          </a:p>
          <a:p>
            <a:r>
              <a:rPr lang="ru-RU" sz="2000" dirty="0"/>
              <a:t>В 11 веке появились первые упоминания о Кандалакше в летописи.</a:t>
            </a:r>
          </a:p>
          <a:p>
            <a:r>
              <a:rPr lang="ru-RU" sz="2000" dirty="0"/>
              <a:t>В 1590 году была сожжена и разграблена шведами.</a:t>
            </a:r>
          </a:p>
          <a:p>
            <a:r>
              <a:rPr lang="ru-RU" sz="2000" dirty="0"/>
              <a:t>В 1855 году была сожжена англичанами.</a:t>
            </a:r>
          </a:p>
          <a:p>
            <a:r>
              <a:rPr lang="ru-RU" sz="2000" dirty="0"/>
              <a:t>В 1918-1920 годах был построен памятник жертвам англо- американской интервенции.</a:t>
            </a:r>
          </a:p>
          <a:p>
            <a:r>
              <a:rPr lang="ru-RU" sz="2000" dirty="0"/>
              <a:t>Первый кандалакшский заповедник был построен в 1932 году.</a:t>
            </a:r>
            <a:endParaRPr lang="en-US" sz="2000" dirty="0"/>
          </a:p>
          <a:p>
            <a:r>
              <a:rPr lang="ru-RU" sz="2000" dirty="0"/>
              <a:t>Присвоение Кандалакше 1938 году статуса города.</a:t>
            </a:r>
          </a:p>
          <a:p>
            <a:r>
              <a:rPr lang="ru-RU" sz="2000" dirty="0"/>
              <a:t>За мужество и стойкость, проявленные кандалакшанами в годы </a:t>
            </a:r>
            <a:r>
              <a:rPr lang="ru-RU" sz="2000" dirty="0" smtClean="0"/>
              <a:t>войны, </a:t>
            </a:r>
            <a:r>
              <a:rPr lang="ru-RU" sz="2000" dirty="0"/>
              <a:t>и успехи, достигнутые в хозяйственном и культурном строительстве 18 октября 1984 г</a:t>
            </a:r>
            <a:r>
              <a:rPr lang="ru-RU" sz="2000" dirty="0" smtClean="0"/>
              <a:t>., </a:t>
            </a:r>
            <a:r>
              <a:rPr lang="ru-RU" sz="2000" dirty="0"/>
              <a:t>Кандалакша была награждена орденом Отечественной войны 1 степени.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71086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785786" y="2143116"/>
            <a:ext cx="3714776" cy="35719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600" dirty="0"/>
              <a:t> У моря Белого, за речкой Нивою </a:t>
            </a:r>
          </a:p>
          <a:p>
            <a:pPr algn="just">
              <a:buNone/>
            </a:pPr>
            <a:r>
              <a:rPr lang="ru-RU" sz="1600" dirty="0"/>
              <a:t>Бывало, пел и я про жизнь счастливую. </a:t>
            </a:r>
          </a:p>
          <a:p>
            <a:pPr algn="just">
              <a:buNone/>
            </a:pPr>
            <a:r>
              <a:rPr lang="ru-RU" sz="1600" dirty="0"/>
              <a:t>Любимый край земли, за той ли горкою </a:t>
            </a:r>
          </a:p>
          <a:p>
            <a:pPr algn="just">
              <a:buNone/>
            </a:pPr>
            <a:r>
              <a:rPr lang="ru-RU" sz="1600" dirty="0"/>
              <a:t>Не раз я слезы лил от горя горького. </a:t>
            </a:r>
          </a:p>
          <a:p>
            <a:pPr algn="just">
              <a:buNone/>
            </a:pPr>
            <a:endParaRPr lang="ru-RU" sz="1600" dirty="0"/>
          </a:p>
          <a:p>
            <a:pPr algn="just">
              <a:buNone/>
            </a:pPr>
            <a:r>
              <a:rPr lang="ru-RU" sz="1600" dirty="0"/>
              <a:t>Ах, речка милая, крутые бережка, </a:t>
            </a:r>
          </a:p>
          <a:p>
            <a:pPr algn="just">
              <a:buNone/>
            </a:pPr>
            <a:r>
              <a:rPr lang="ru-RU" sz="1600" dirty="0"/>
              <a:t>Как будто дни мои бегут по камешкам. </a:t>
            </a:r>
          </a:p>
          <a:p>
            <a:pPr algn="just">
              <a:buNone/>
            </a:pPr>
            <a:r>
              <a:rPr lang="ru-RU" sz="1600" dirty="0"/>
              <a:t>Вода закружится, судьба заблудится, </a:t>
            </a:r>
          </a:p>
          <a:p>
            <a:pPr algn="just">
              <a:buNone/>
            </a:pPr>
            <a:r>
              <a:rPr lang="ru-RU" sz="1600" dirty="0"/>
              <a:t>А сердцу верится - ещё всё сбудется</a:t>
            </a:r>
            <a:r>
              <a:rPr lang="ru-RU" sz="1400" dirty="0"/>
              <a:t>.                                                                     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2"/>
                </a:solidFill>
              </a:rPr>
              <a:t>То, что говорит поэт о Кандалакше…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4643438" y="2143116"/>
            <a:ext cx="3714776" cy="378621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100" dirty="0"/>
              <a:t>Да разве что-нибудь пропало пропадом? </a:t>
            </a:r>
          </a:p>
          <a:p>
            <a:pPr>
              <a:buNone/>
            </a:pPr>
            <a:r>
              <a:rPr lang="ru-RU" sz="2100" dirty="0"/>
              <a:t>Слезами сеялось, всходило опытом. </a:t>
            </a:r>
          </a:p>
          <a:p>
            <a:pPr>
              <a:buNone/>
            </a:pPr>
            <a:r>
              <a:rPr lang="ru-RU" sz="2100" dirty="0"/>
              <a:t>Пускай серо в окне, но сладкой сделают </a:t>
            </a:r>
          </a:p>
          <a:p>
            <a:pPr>
              <a:buNone/>
            </a:pPr>
            <a:r>
              <a:rPr lang="ru-RU" sz="2100" dirty="0"/>
              <a:t>Ветра суровые рябину спелую. </a:t>
            </a:r>
          </a:p>
          <a:p>
            <a:pPr>
              <a:buNone/>
            </a:pPr>
            <a:endParaRPr lang="ru-RU" sz="2100" dirty="0"/>
          </a:p>
          <a:p>
            <a:pPr>
              <a:buNone/>
            </a:pPr>
            <a:r>
              <a:rPr lang="ru-RU" sz="2100" dirty="0"/>
              <a:t>И будет снег кружить над </a:t>
            </a:r>
            <a:r>
              <a:rPr lang="ru-RU" sz="2100" dirty="0" err="1" smtClean="0"/>
              <a:t>Кандалакшею</a:t>
            </a:r>
            <a:r>
              <a:rPr lang="ru-RU" sz="2100" dirty="0"/>
              <a:t>, </a:t>
            </a:r>
          </a:p>
          <a:p>
            <a:pPr>
              <a:buNone/>
            </a:pPr>
            <a:r>
              <a:rPr lang="ru-RU" sz="2100" dirty="0"/>
              <a:t>Былое ворошить, судьбу выспрашивать. </a:t>
            </a:r>
          </a:p>
          <a:p>
            <a:pPr>
              <a:buNone/>
            </a:pPr>
            <a:r>
              <a:rPr lang="ru-RU" sz="2100" dirty="0"/>
              <a:t>Но огоньком души, надеждой малою </a:t>
            </a:r>
          </a:p>
          <a:p>
            <a:pPr>
              <a:buNone/>
            </a:pPr>
            <a:r>
              <a:rPr lang="ru-RU" sz="2100" dirty="0"/>
              <a:t>Пусть за окном горит рябина алая.</a:t>
            </a:r>
            <a:endParaRPr lang="en-US" sz="2100" dirty="0"/>
          </a:p>
          <a:p>
            <a:pPr>
              <a:buNone/>
            </a:pPr>
            <a:r>
              <a:rPr lang="en-US" sz="2100" dirty="0"/>
              <a:t>                                              </a:t>
            </a:r>
            <a:r>
              <a:rPr lang="ru-RU" sz="2100" dirty="0"/>
              <a:t>Колычев.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392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59632" y="-194520"/>
            <a:ext cx="6971084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ЛЕГЕНДА КАНДАЛАКШИ…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5894" y="4149080"/>
            <a:ext cx="8928593" cy="324537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000" dirty="0"/>
              <a:t>	Существует легенда, согласно которой в Кандалакшском монастыре была особая святыня – серебряный колокол с узорами, подаренный монахам царем. Во время многочисленных набегов иноземных захватчиков служители церкви решили вывезти колокол и спрятать его. В итоге монахи утопили святыню в реке Нива, между порогами. А после ухода врагов не смогли вытянуть на берег, сокровище оказалось придавлено большим камнем. В соответствии с легендой колокол до сих пор лежит на дне и ждет </a:t>
            </a:r>
            <a:r>
              <a:rPr lang="ru-RU" sz="2000" dirty="0" smtClean="0"/>
              <a:t>человека, </a:t>
            </a:r>
            <a:r>
              <a:rPr lang="ru-RU" sz="2000" dirty="0"/>
              <a:t>способного найти и поднять его.</a:t>
            </a:r>
          </a:p>
        </p:txBody>
      </p:sp>
      <p:pic>
        <p:nvPicPr>
          <p:cNvPr id="2" name="Рисунок 1" descr="SAM_0083.JPG">
            <a:extLst>
              <a:ext uri="{FF2B5EF4-FFF2-40B4-BE49-F238E27FC236}">
                <a16:creationId xmlns="" xmlns:a16="http://schemas.microsoft.com/office/drawing/2014/main" id="{3640555A-AD4F-4125-0DBF-E492F37FEE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634190"/>
            <a:ext cx="5112568" cy="3514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1612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2100" y="0"/>
            <a:ext cx="6768752" cy="6480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Кандалакша в годы войны…</a:t>
            </a:r>
          </a:p>
        </p:txBody>
      </p:sp>
      <p:pic>
        <p:nvPicPr>
          <p:cNvPr id="2051" name="Picture 3" descr="C:\Users\Korotkih\Desktop\кандал\M1Ehr54FvRXy5V4A8Rb8izwRGlxRRQCXjGHHRtsIXIH7OOW7U4SC6jRlfyJdwFmjGGXkmy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48072"/>
            <a:ext cx="3934063" cy="599966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orotkih\Desktop\кандал\1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13625"/>
            <a:ext cx="3581732" cy="280091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6357171"/>
            <a:ext cx="3959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Кировская железная дорога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3EDC7D6-DAEF-15CE-A9E0-E8B432D80D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628"/>
            <a:ext cx="4359183" cy="280537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6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EE3F6E-AD71-CE95-626E-A40780EF1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180"/>
            <a:ext cx="9144000" cy="634082"/>
          </a:xfrm>
        </p:spPr>
        <p:txBody>
          <a:bodyPr>
            <a:noAutofit/>
          </a:bodyPr>
          <a:lstStyle/>
          <a:p>
            <a:r>
              <a:rPr lang="ru-RU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Символика муниципального образования Видяево</a:t>
            </a:r>
            <a:endParaRPr lang="ru-RU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E370587-8B00-9381-15CA-9FCF83389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772816"/>
            <a:ext cx="5431899" cy="3626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F1A34D0-DC84-E6F9-4128-49A7AE124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72816"/>
            <a:ext cx="2385193" cy="3000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637986" y="5445224"/>
            <a:ext cx="712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</a:rPr>
              <a:t>Флаг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994752" y="4799327"/>
            <a:ext cx="6773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</a:rPr>
              <a:t>Герб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4118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850106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Кандалакша в годы войны…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5" y="3274686"/>
            <a:ext cx="3999287" cy="339467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600" dirty="0"/>
              <a:t>Вся работа предприятий была перестроена на военный лад. Было прекращено строительство Нива ГЭС III и алюминиевого завода, эвакуировано наиболее ценное оборудование. Под руководством партийной организации и городского комитета обороны </a:t>
            </a:r>
            <a:r>
              <a:rPr lang="ru-RU" sz="1600" dirty="0" err="1"/>
              <a:t>кандалакшане</a:t>
            </a:r>
            <a:r>
              <a:rPr lang="ru-RU" sz="1600" dirty="0"/>
              <a:t> вносили посильный вклад в дело разгрома врага, не жалея сил и жизни. Строили оборонительные сооружения в районах боевых действий и вокруг города, строили аэродромы, работали в госпиталях, помогали воинам 19 Армии.</a:t>
            </a:r>
          </a:p>
        </p:txBody>
      </p:sp>
      <p:pic>
        <p:nvPicPr>
          <p:cNvPr id="3074" name="Picture 2" descr="C:\Users\Korotkih\Desktop\кандал\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29" y="750712"/>
            <a:ext cx="3365298" cy="252397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orotkih\Desktop\кандал\4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50713"/>
            <a:ext cx="3365297" cy="252397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6638" y="3393601"/>
            <a:ext cx="39025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Для охраны города и борьбы с возможными десантами были сформированы истребительский батальона и полк народного ополчения, </a:t>
            </a:r>
            <a:r>
              <a:rPr lang="ru-RU" sz="1600" dirty="0" smtClean="0"/>
              <a:t>командовали </a:t>
            </a:r>
            <a:r>
              <a:rPr lang="ru-RU" sz="1600" dirty="0"/>
              <a:t>которым офицеры запаса. Часть оружия, в том числе ручные пулеметы, истребительному батальону выделяли воинские части, ведомственная охрана эвакуированных предприятий и строек. Позднее батальон стал получать автоматы и минометы, изготовленные на Кандалакшском механическом заводе.</a:t>
            </a:r>
          </a:p>
        </p:txBody>
      </p:sp>
    </p:spTree>
    <p:extLst>
      <p:ext uri="{BB962C8B-B14F-4D97-AF65-F5344CB8AC3E}">
        <p14:creationId xmlns:p14="http://schemas.microsoft.com/office/powerpoint/2010/main" val="8794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C374A3-79DE-D4D9-0CF4-07DF850F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-9939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Кандалакша в настоящее время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DE666A3-B867-17B6-52CD-4A5595730E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1" y="836712"/>
            <a:ext cx="7811233" cy="5757994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071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27CC21-93ED-31DD-447D-3E7E5BFF6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0959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Verdana" panose="020B0604030504040204" pitchFamily="34" charset="0"/>
              </a:rPr>
              <a:t>Достопримечательности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14A1C00-4955-0F8A-B58B-2FC20C9F1B1B}"/>
              </a:ext>
            </a:extLst>
          </p:cNvPr>
          <p:cNvSpPr txBox="1"/>
          <p:nvPr/>
        </p:nvSpPr>
        <p:spPr>
          <a:xfrm>
            <a:off x="5320215" y="765615"/>
            <a:ext cx="3024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«Кандалакшский Вавилон»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8FC7DD4-6A39-0A05-186B-5977485DB3E1}"/>
              </a:ext>
            </a:extLst>
          </p:cNvPr>
          <p:cNvSpPr txBox="1"/>
          <p:nvPr/>
        </p:nvSpPr>
        <p:spPr>
          <a:xfrm>
            <a:off x="779977" y="738879"/>
            <a:ext cx="3322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ea typeface="Calibri" panose="020F0502020204030204" pitchFamily="34" charset="0"/>
              </a:rPr>
              <a:t>Музей истории Кандалакши 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8FB8E0-75B5-A387-ECEB-56EFF9BD4A4A}"/>
              </a:ext>
            </a:extLst>
          </p:cNvPr>
          <p:cNvSpPr txBox="1"/>
          <p:nvPr/>
        </p:nvSpPr>
        <p:spPr>
          <a:xfrm>
            <a:off x="461113" y="3796104"/>
            <a:ext cx="3960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ea typeface="Calibri" panose="020F0502020204030204" pitchFamily="34" charset="0"/>
              </a:rPr>
              <a:t>Церковь Рождества Иоанна Предтечи</a:t>
            </a:r>
            <a:endParaRPr lang="ru-RU" dirty="0"/>
          </a:p>
        </p:txBody>
      </p:sp>
      <p:pic>
        <p:nvPicPr>
          <p:cNvPr id="15" name="Рисунок 14" descr="SAM_0092.JPG">
            <a:extLst>
              <a:ext uri="{FF2B5EF4-FFF2-40B4-BE49-F238E27FC236}">
                <a16:creationId xmlns="" xmlns:a16="http://schemas.microsoft.com/office/drawing/2014/main" id="{2BE3A673-E0F8-4001-43A4-5FA15906F3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1000" contrast="30000"/>
          </a:blip>
          <a:stretch>
            <a:fillRect/>
          </a:stretch>
        </p:blipFill>
        <p:spPr>
          <a:xfrm>
            <a:off x="4882843" y="4164396"/>
            <a:ext cx="3899079" cy="241742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F210D2E-3B9E-B523-0985-5E36C39AB434}"/>
              </a:ext>
            </a:extLst>
          </p:cNvPr>
          <p:cNvSpPr txBox="1"/>
          <p:nvPr/>
        </p:nvSpPr>
        <p:spPr>
          <a:xfrm>
            <a:off x="5574682" y="3795064"/>
            <a:ext cx="2515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ea typeface="Calibri" panose="020F0502020204030204" pitchFamily="34" charset="0"/>
              </a:rPr>
              <a:t>Памятник паровоз</a:t>
            </a: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B59686F1-B938-51BF-6FA0-DCA09A76E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161067"/>
            <a:ext cx="3865302" cy="257302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2AF5218-9807-7523-4503-DD920EF68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3" y="1178563"/>
            <a:ext cx="3821880" cy="255552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7A5662D-BA74-E550-1676-48A5F76963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77" y="4231628"/>
            <a:ext cx="3481181" cy="2319881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64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8B03DFF-151C-802E-F311-158730FD7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-314868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Verdana" panose="020B0604030504040204" pitchFamily="34" charset="0"/>
              </a:rPr>
              <a:t>Достопримечательности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5EA102EF-DA11-BA00-3F5B-E748F62F0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3" y="1348937"/>
            <a:ext cx="3332916" cy="250217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7766726-97DF-6AD9-0815-DDDA24D699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80728"/>
            <a:ext cx="2726325" cy="1961327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F62BE07-ACFB-060D-9093-9BD70803C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4"/>
          <a:stretch/>
        </p:blipFill>
        <p:spPr>
          <a:xfrm>
            <a:off x="5227640" y="3247248"/>
            <a:ext cx="2548523" cy="351843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3590C0B-E81A-C740-BBCA-0359F53FA5F3}"/>
              </a:ext>
            </a:extLst>
          </p:cNvPr>
          <p:cNvSpPr txBox="1"/>
          <p:nvPr/>
        </p:nvSpPr>
        <p:spPr>
          <a:xfrm>
            <a:off x="5402988" y="2886413"/>
            <a:ext cx="2673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i="0" dirty="0">
                <a:solidFill>
                  <a:srgbClr val="333333"/>
                </a:solidFill>
                <a:effectLst/>
              </a:rPr>
              <a:t>Воинский мемориал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05485E1-4B42-26BB-D7DF-8E55D10BF971}"/>
              </a:ext>
            </a:extLst>
          </p:cNvPr>
          <p:cNvSpPr txBox="1"/>
          <p:nvPr/>
        </p:nvSpPr>
        <p:spPr>
          <a:xfrm>
            <a:off x="5587680" y="631994"/>
            <a:ext cx="2304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i="0" dirty="0">
                <a:solidFill>
                  <a:srgbClr val="333333"/>
                </a:solidFill>
                <a:effectLst/>
              </a:rPr>
              <a:t>Катер «Шторм»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16DB5B9-FCA9-A25F-737E-4E31864E0DED}"/>
              </a:ext>
            </a:extLst>
          </p:cNvPr>
          <p:cNvSpPr txBox="1"/>
          <p:nvPr/>
        </p:nvSpPr>
        <p:spPr>
          <a:xfrm>
            <a:off x="978435" y="3794198"/>
            <a:ext cx="2883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i="0" dirty="0">
                <a:solidFill>
                  <a:srgbClr val="333333"/>
                </a:solidFill>
                <a:effectLst/>
              </a:rPr>
              <a:t>Памятник Танк Т-34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817FFA3-04A4-1B74-ACA5-D3A48B869B8B}"/>
              </a:ext>
            </a:extLst>
          </p:cNvPr>
          <p:cNvSpPr txBox="1"/>
          <p:nvPr/>
        </p:nvSpPr>
        <p:spPr>
          <a:xfrm>
            <a:off x="236329" y="724310"/>
            <a:ext cx="3625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0" dirty="0" smtClean="0">
                <a:solidFill>
                  <a:srgbClr val="333333"/>
                </a:solidFill>
                <a:effectLst/>
              </a:rPr>
              <a:t>Памятник </a:t>
            </a:r>
            <a:r>
              <a:rPr lang="ru-RU" i="0" dirty="0">
                <a:solidFill>
                  <a:srgbClr val="333333"/>
                </a:solidFill>
                <a:effectLst/>
              </a:rPr>
              <a:t>жертвам интервенции </a:t>
            </a:r>
          </a:p>
          <a:p>
            <a:pPr algn="ctr"/>
            <a:r>
              <a:rPr lang="ru-RU" i="0" dirty="0">
                <a:solidFill>
                  <a:srgbClr val="333333"/>
                </a:solidFill>
                <a:effectLst/>
              </a:rPr>
              <a:t>1918-1920 гг.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162DD42-CB6A-3904-6CB4-6D2886A4B1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7594"/>
            <a:ext cx="4333488" cy="2271696"/>
          </a:xfrm>
          <a:prstGeom prst="rect">
            <a:avLst/>
          </a:prstGeom>
          <a:ln>
            <a:solidFill>
              <a:schemeClr val="accent1"/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013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C17CED-0C9C-CEFC-4680-8034216F3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ЛЮБИТЕ И БЕРЕГИТЕ СВОЮ МАЛУЮ </a:t>
            </a:r>
            <a:r>
              <a:rPr lang="ru-RU" sz="2800" b="1" dirty="0" smtClean="0">
                <a:solidFill>
                  <a:srgbClr val="FF0000"/>
                </a:solidFill>
              </a:rPr>
              <a:t>РОДИНУ</a:t>
            </a:r>
            <a:r>
              <a:rPr lang="ru-RU" sz="2800" b="1" dirty="0">
                <a:solidFill>
                  <a:srgbClr val="FF0000"/>
                </a:solidFill>
              </a:rPr>
              <a:t>!!!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endParaRPr lang="ru-RU" sz="3600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0D18BC0B-D608-BE8E-5131-7C7FDF52E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128791" cy="5346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316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D655E6-2D67-9BB5-1116-D83AE955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ЗАТО</a:t>
            </a:r>
            <a:r>
              <a:rPr lang="ru-RU" sz="4400" b="1" dirty="0">
                <a:solidFill>
                  <a:srgbClr val="C00000"/>
                </a:solidFill>
              </a:rPr>
              <a:t> Видяево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4AC399-AA16-E988-8E27-A85B85ED1CEA}"/>
              </a:ext>
            </a:extLst>
          </p:cNvPr>
          <p:cNvSpPr txBox="1"/>
          <p:nvPr/>
        </p:nvSpPr>
        <p:spPr>
          <a:xfrm>
            <a:off x="0" y="6312414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cs typeface="Arial" panose="020B0604020202020204" pitchFamily="34" charset="0"/>
              </a:rPr>
              <a:t>Численность населения - 4632 человека</a:t>
            </a:r>
            <a:endParaRPr lang="ru-RU" sz="2800" dirty="0"/>
          </a:p>
        </p:txBody>
      </p:sp>
      <p:pic>
        <p:nvPicPr>
          <p:cNvPr id="3074" name="Picture 2" descr="C:\Users\Korotkih\Desktop\L80mFoTmhI3Pnz06JYb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96" y="836712"/>
            <a:ext cx="8213551" cy="5475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3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351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28530"/>
            <a:ext cx="8820472" cy="1152128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История места дислокации базы ВМФ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33BAEE8D-3CBF-1E19-FE2F-3907613E0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68" y="1123598"/>
            <a:ext cx="4320480" cy="47525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0" i="0" dirty="0">
                <a:effectLst/>
              </a:rPr>
              <a:t>Свою историю место, где в настоящее время находится военно-морская база Видяево, ведет с эпохи палеолита (около 3500 лет до нашей эры). В это время тут появляются первые люди. </a:t>
            </a:r>
          </a:p>
          <a:p>
            <a:pPr marL="0" indent="0" algn="just">
              <a:buNone/>
            </a:pPr>
            <a:r>
              <a:rPr lang="ru-RU" sz="2000" b="0" i="0" dirty="0">
                <a:effectLst/>
              </a:rPr>
              <a:t>Одно из стойбищ древних людей найдено археологами в сороковых годах прошлого века в устье ручья Чан. </a:t>
            </a:r>
          </a:p>
          <a:p>
            <a:pPr marL="0" indent="0" algn="just">
              <a:buNone/>
            </a:pPr>
            <a:r>
              <a:rPr lang="ru-RU" sz="2000" b="0" i="0" dirty="0">
                <a:effectLst/>
              </a:rPr>
              <a:t>Известно, что первобытные племена занимались добычей морских зверей, ловли рыбу, охотились на диких животных.</a:t>
            </a:r>
            <a:endParaRPr lang="ru-RU" sz="2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6118209-DC63-64A1-F77D-4A4C4C220D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24" y="3684165"/>
            <a:ext cx="3854326" cy="2168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438D3B9-7F5A-4410-5BE9-D2487E2033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450" y="980728"/>
            <a:ext cx="3867464" cy="2116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0424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3398"/>
            <a:ext cx="9144000" cy="1152128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rgbClr val="C00000"/>
                </a:solidFill>
                <a:effectLst/>
                <a:latin typeface="+mn-lt"/>
              </a:rPr>
              <a:t>История места дислокации базы ВМФ 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33BAEE8D-3CBF-1E19-FE2F-3907613E0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298882"/>
            <a:ext cx="3240361" cy="538103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cs typeface="Segoe UI" panose="020B0502040204020203" pitchFamily="34" charset="0"/>
              </a:rPr>
              <a:t> </a:t>
            </a:r>
            <a:endParaRPr lang="ru-RU" sz="4500" dirty="0">
              <a:cs typeface="Segoe UI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B647C6F-301C-AB25-4972-3F503936E5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1"/>
          <a:stretch/>
        </p:blipFill>
        <p:spPr>
          <a:xfrm>
            <a:off x="3347864" y="2033575"/>
            <a:ext cx="5451312" cy="4221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D3147EC-0542-2E9F-519A-C952B6F29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14" y="3941634"/>
            <a:ext cx="2376264" cy="242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BD17703-54B3-0559-890B-B2EC7B62D2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43" y="1946726"/>
            <a:ext cx="2376264" cy="1848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98CC0F3-28D7-D342-E817-A96B5FF929DD}"/>
              </a:ext>
            </a:extLst>
          </p:cNvPr>
          <p:cNvSpPr txBox="1"/>
          <p:nvPr/>
        </p:nvSpPr>
        <p:spPr>
          <a:xfrm>
            <a:off x="750014" y="1022426"/>
            <a:ext cx="76328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Саамские </a:t>
            </a:r>
            <a:r>
              <a:rPr lang="ru-RU" sz="2400" dirty="0" smtClean="0"/>
              <a:t>племена </a:t>
            </a:r>
            <a:r>
              <a:rPr lang="ru-RU" sz="2400" dirty="0"/>
              <a:t>во времена освоения </a:t>
            </a:r>
            <a:r>
              <a:rPr lang="ru-RU" sz="2400" dirty="0" smtClean="0"/>
              <a:t>Заполярья </a:t>
            </a:r>
            <a:r>
              <a:rPr lang="ru-RU" sz="2400" dirty="0"/>
              <a:t>здесь пасли и разводили оленей</a:t>
            </a:r>
          </a:p>
        </p:txBody>
      </p:sp>
    </p:spTree>
    <p:extLst>
      <p:ext uri="{BB962C8B-B14F-4D97-AF65-F5344CB8AC3E}">
        <p14:creationId xmlns:p14="http://schemas.microsoft.com/office/powerpoint/2010/main" val="109370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DF4BA28C-3E0F-928F-2DFE-38B6DC472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08720"/>
            <a:ext cx="8280920" cy="2332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0" i="0" dirty="0">
                <a:solidFill>
                  <a:srgbClr val="000000"/>
                </a:solidFill>
                <a:effectLst/>
              </a:rPr>
              <a:t>На губе </a:t>
            </a:r>
            <a:r>
              <a:rPr lang="ru-RU" sz="2800" b="0" i="0" dirty="0" smtClean="0">
                <a:solidFill>
                  <a:srgbClr val="000000"/>
                </a:solidFill>
                <a:effectLst/>
              </a:rPr>
              <a:t>Ура 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в 1864 году возник крупный поселок финнов. На месте этого поселения впоследствии и возник поселок Видяево, который стал центром подводного Северного флота страны. 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480036E-F6CD-C7EC-A58B-AB9A924BB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80928"/>
            <a:ext cx="8450529" cy="3754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3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512" y="-28530"/>
            <a:ext cx="8820472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C00000"/>
                </a:solidFill>
                <a:latin typeface="Roboto" panose="02000000000000000000" pitchFamily="2" charset="0"/>
              </a:rPr>
              <a:t>История места дислокации базы ВМФ 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94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CD9FC27-949A-7D1C-DA5D-A2B2AEE15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69" y="908720"/>
            <a:ext cx="8349758" cy="18288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b="0" i="0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Во времена войны здесь шли бои. В нескольких километрах от Видяево армия остановила наступление егерских подразделений противника. До сих пор тут можно найти разрушенные блиндажи, могилы бойцов, а также увидеть памятники защитникам Отечества. </a:t>
            </a:r>
            <a:endParaRPr lang="ru-RU" sz="2800" dirty="0">
              <a:cs typeface="Calibri" panose="020F0502020204030204" pitchFamily="34" charset="0"/>
            </a:endParaRPr>
          </a:p>
        </p:txBody>
      </p:sp>
      <p:pic>
        <p:nvPicPr>
          <p:cNvPr id="4098" name="Picture 2" descr="C:\Users\Korotkih\Desktop\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4170162" cy="2781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Korotkih\Desktop\24-3988742-4-04-1979-vidiajevo-k-85-prisli-s-bs-pozadi-6-mes-v-mo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4109322" cy="2781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9512" y="-28530"/>
            <a:ext cx="8820472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C00000"/>
                </a:solidFill>
                <a:latin typeface="Roboto" panose="02000000000000000000" pitchFamily="2" charset="0"/>
              </a:rPr>
              <a:t>История места дислокации базы ВМФ 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85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F71546-E156-E8BA-D238-957A2FC22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Стелла </a:t>
            </a:r>
            <a:r>
              <a:rPr lang="ru-RU" b="1" dirty="0">
                <a:solidFill>
                  <a:srgbClr val="C00000"/>
                </a:solidFill>
              </a:rPr>
              <a:t>в память об умерших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в военном госпитале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D48FCEAC-BD30-C77E-EF66-0C59B0C5C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1" y="1484784"/>
            <a:ext cx="8744698" cy="4492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634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2986</TotalTime>
  <Words>760</Words>
  <Application>Microsoft Office PowerPoint</Application>
  <PresentationFormat>Экран (4:3)</PresentationFormat>
  <Paragraphs>110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ЗАТО Видяево </vt:lpstr>
      <vt:lpstr>Географическое положение</vt:lpstr>
      <vt:lpstr>Символика муниципального образования Видяево</vt:lpstr>
      <vt:lpstr>ЗАТО Видяево </vt:lpstr>
      <vt:lpstr>История места дислокации базы ВМФ </vt:lpstr>
      <vt:lpstr>История места дислокации базы ВМФ </vt:lpstr>
      <vt:lpstr>Презентация PowerPoint</vt:lpstr>
      <vt:lpstr>Презентация PowerPoint</vt:lpstr>
      <vt:lpstr>Стелла в память об умерших  в военном госпитале</vt:lpstr>
      <vt:lpstr>Начало строительства базы </vt:lpstr>
      <vt:lpstr>Становление базы </vt:lpstr>
      <vt:lpstr>90-е годы - времена перемен и неопределенности </vt:lpstr>
      <vt:lpstr>Сложные времена </vt:lpstr>
      <vt:lpstr>Трагические периоды в истории Видяево</vt:lpstr>
      <vt:lpstr>Презентация PowerPoint</vt:lpstr>
      <vt:lpstr>Видяево в настоящее время</vt:lpstr>
      <vt:lpstr>ДОСТОПРИМЕЧАТЕЛЬНОСТИ</vt:lpstr>
      <vt:lpstr>Музей Видяево </vt:lpstr>
      <vt:lpstr>Известные люди, жившие в Видяево </vt:lpstr>
      <vt:lpstr>Известные люди, жившие в Видяево </vt:lpstr>
      <vt:lpstr>КАНДАЛАКША –  город у Белого моря </vt:lpstr>
      <vt:lpstr>Географическое положение</vt:lpstr>
      <vt:lpstr>Символика города Кандалакша</vt:lpstr>
      <vt:lpstr>Население Кандалакши</vt:lpstr>
      <vt:lpstr>История Кандалакши</vt:lpstr>
      <vt:lpstr>Основные даты Кандалакши.</vt:lpstr>
      <vt:lpstr>То, что говорит поэт о Кандалакше…</vt:lpstr>
      <vt:lpstr>ЛЕГЕНДА КАНДАЛАКШИ…</vt:lpstr>
      <vt:lpstr>Кандалакша в годы войны…</vt:lpstr>
      <vt:lpstr>Кандалакша в годы войны…</vt:lpstr>
      <vt:lpstr>Кандалакша в настоящее время</vt:lpstr>
      <vt:lpstr>Достопримечательности</vt:lpstr>
      <vt:lpstr>Достопримечательности</vt:lpstr>
      <vt:lpstr>ЛЮБИТЕ И БЕРЕГИТЕ СВОЮ МАЛУЮ РОДИНУ!!!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Посёлок Видяево – знакомый незнакомец</dc:title>
  <dc:creator>Дина</dc:creator>
  <cp:lastModifiedBy>Брусницына</cp:lastModifiedBy>
  <cp:revision>99</cp:revision>
  <dcterms:created xsi:type="dcterms:W3CDTF">2016-11-30T20:16:51Z</dcterms:created>
  <dcterms:modified xsi:type="dcterms:W3CDTF">2023-02-15T05:59:23Z</dcterms:modified>
</cp:coreProperties>
</file>